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svg" ContentType="image/svg+xml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73" r:id="rId3"/>
    <p:sldId id="274" r:id="rId4"/>
    <p:sldId id="275" r:id="rId5"/>
    <p:sldId id="276" r:id="rId6"/>
    <p:sldId id="277" r:id="rId7"/>
    <p:sldId id="261" r:id="rId8"/>
    <p:sldId id="278" r:id="rId9"/>
    <p:sldId id="279" r:id="rId10"/>
    <p:sldId id="280" r:id="rId11"/>
    <p:sldId id="281" r:id="rId12"/>
    <p:sldId id="282" r:id="rId13"/>
    <p:sldId id="264" r:id="rId14"/>
    <p:sldId id="283" r:id="rId15"/>
    <p:sldId id="257" r:id="rId16"/>
    <p:sldId id="258" r:id="rId17"/>
    <p:sldId id="260" r:id="rId18"/>
    <p:sldId id="262" r:id="rId19"/>
    <p:sldId id="265" r:id="rId20"/>
    <p:sldId id="266" r:id="rId21"/>
    <p:sldId id="267" r:id="rId22"/>
    <p:sldId id="269" r:id="rId23"/>
    <p:sldId id="268" r:id="rId24"/>
    <p:sldId id="270" r:id="rId25"/>
    <p:sldId id="259" r:id="rId26"/>
    <p:sldId id="2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24"/>
    <p:restoredTop sz="94607"/>
  </p:normalViewPr>
  <p:slideViewPr>
    <p:cSldViewPr snapToGrid="0" snapToObjects="1">
      <p:cViewPr varScale="1">
        <p:scale>
          <a:sx n="106" d="100"/>
          <a:sy n="106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BB8B37-AEBD-5345-AD2A-31D0D49550D1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AB30B-E695-C142-939B-085F38105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40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E27A-C08E-1340-A1A5-4BE0B025A8D5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3FCD-BD06-164A-9763-609B0993840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E27A-C08E-1340-A1A5-4BE0B025A8D5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3FCD-BD06-164A-9763-609B0993840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E27A-C08E-1340-A1A5-4BE0B025A8D5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3FCD-BD06-164A-9763-609B0993840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E27A-C08E-1340-A1A5-4BE0B025A8D5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3FCD-BD06-164A-9763-609B0993840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E27A-C08E-1340-A1A5-4BE0B025A8D5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3FCD-BD06-164A-9763-609B0993840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E27A-C08E-1340-A1A5-4BE0B025A8D5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3FCD-BD06-164A-9763-609B0993840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E27A-C08E-1340-A1A5-4BE0B025A8D5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3FCD-BD06-164A-9763-609B0993840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E27A-C08E-1340-A1A5-4BE0B025A8D5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3FCD-BD06-164A-9763-609B0993840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E27A-C08E-1340-A1A5-4BE0B025A8D5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3FCD-BD06-164A-9763-609B0993840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E27A-C08E-1340-A1A5-4BE0B025A8D5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3FCD-BD06-164A-9763-609B0993840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CE27A-C08E-1340-A1A5-4BE0B025A8D5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43FCD-BD06-164A-9763-609B0993840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CE27A-C08E-1340-A1A5-4BE0B025A8D5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43FCD-BD06-164A-9763-609B09938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3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nsorflow.org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tat.cmu.edu/~larry/=sml/Bayes.pdf" TargetMode="External"/><Relationship Id="rId3" Type="http://schemas.openxmlformats.org/officeDocument/2006/relationships/hyperlink" Target="https://github.com/UnataInc/PyCon2017/tree/0e147cef11571d02cfe8c0319b5c9cf862de11b2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559AE206-7EBA-4D33-8BC9-9D8158553F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sz="4700" dirty="0"/>
              <a:t>CSCI 4360/6360 Workshop</a:t>
            </a:r>
            <a:br>
              <a:rPr lang="en-US" sz="4700" dirty="0"/>
            </a:br>
            <a:r>
              <a:rPr lang="en-US" sz="4700" dirty="0" err="1"/>
              <a:t>Baysian</a:t>
            </a:r>
            <a:r>
              <a:rPr lang="en-US" sz="4700" dirty="0"/>
              <a:t> ML with </a:t>
            </a:r>
            <a:r>
              <a:rPr lang="en-US" sz="4700" dirty="0" err="1"/>
              <a:t>EdWard</a:t>
            </a:r>
            <a:endParaRPr lang="en-US" sz="4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sz="2400" dirty="0" err="1"/>
              <a:t>Hao</a:t>
            </a:r>
            <a:r>
              <a:rPr lang="en-US" sz="2400" dirty="0"/>
              <a:t> Yang</a:t>
            </a:r>
          </a:p>
          <a:p>
            <a:pPr algn="l"/>
            <a:r>
              <a:rPr lang="en-US" sz="2400" dirty="0" err="1"/>
              <a:t>Jialin</a:t>
            </a:r>
            <a:r>
              <a:rPr lang="en-US" sz="2400" dirty="0"/>
              <a:t> Yang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6437D937-A7F1-4011-92B4-328E5BE1B1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B672F332-AF08-46C6-94F0-77684310D7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34244EF8-D73A-40E1-BE73-D46E6B4B04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AB84D7E8-4ECB-42D7-ADBF-01689B0F24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9E8E38ED-369A-44C2-B635-0BED0E48A6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C7C8CF-58DE-4A2C-B5CD-3A916CE6E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2B5E5DD-F204-4AD1-ABD9-D192F3FCC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 supports inference with</a:t>
            </a:r>
          </a:p>
          <a:p>
            <a:r>
              <a:rPr lang="en-US" dirty="0"/>
              <a:t>Variational inference</a:t>
            </a:r>
          </a:p>
          <a:p>
            <a:r>
              <a:rPr lang="en-US" dirty="0"/>
              <a:t>Monte Carlo</a:t>
            </a:r>
          </a:p>
          <a:p>
            <a:r>
              <a:rPr lang="en-US" dirty="0"/>
              <a:t>Compositions of inference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Edward is built on </a:t>
            </a:r>
            <a:r>
              <a:rPr lang="en-US" dirty="0">
                <a:hlinkClick r:id="rId2"/>
              </a:rPr>
              <a:t>TensorFlow</a:t>
            </a:r>
            <a:r>
              <a:rPr lang="en-US" dirty="0"/>
              <a:t>. It enables features such as computational graphs, distributed training, CPU/GPU integration, automatic differentiation, and visualization with </a:t>
            </a:r>
            <a:r>
              <a:rPr lang="en-US" dirty="0" err="1"/>
              <a:t>TensorBoard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6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BC4B1AD-AF7E-467C-AFD1-C09A237C8B2B}"/>
              </a:ext>
            </a:extLst>
          </p:cNvPr>
          <p:cNvSpPr txBox="1">
            <a:spLocks/>
          </p:cNvSpPr>
          <p:nvPr/>
        </p:nvSpPr>
        <p:spPr>
          <a:xfrm>
            <a:off x="2370667" y="2187743"/>
            <a:ext cx="5293449" cy="2482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Bayesian Learning</a:t>
            </a:r>
          </a:p>
        </p:txBody>
      </p:sp>
      <p:pic>
        <p:nvPicPr>
          <p:cNvPr id="5" name="Graphic 4" descr="Maze">
            <a:extLst>
              <a:ext uri="{FF2B5EF4-FFF2-40B4-BE49-F238E27FC236}">
                <a16:creationId xmlns:a16="http://schemas.microsoft.com/office/drawing/2014/main" xmlns="" id="{5F045169-FD6B-48CD-9131-9242BF11B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1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30344C-5CCB-4F6D-9B90-2873722DC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Learning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59D5C026-CE77-4C06-B91E-FA6170EE1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0372"/>
            <a:ext cx="10515600" cy="3257256"/>
          </a:xfrm>
        </p:spPr>
      </p:pic>
    </p:spTree>
    <p:extLst>
      <p:ext uri="{BB962C8B-B14F-4D97-AF65-F5344CB8AC3E}">
        <p14:creationId xmlns:p14="http://schemas.microsoft.com/office/powerpoint/2010/main" val="72765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E04F22-C559-4C71-B3E5-AB31D85BB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3AD5FD2-21CE-41F9-8BF8-1575E394D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1036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/>
              <a:t>&gt;&gt;&gt; </a:t>
            </a:r>
            <a:r>
              <a:rPr lang="en-US" i="1" dirty="0" err="1"/>
              <a:t>pheads</a:t>
            </a:r>
            <a:r>
              <a:rPr lang="en-US" i="1" dirty="0"/>
              <a:t> = Uniform(low=0.0, high=1.0)                        # parameters:                   fairness of the coin</a:t>
            </a:r>
          </a:p>
          <a:p>
            <a:r>
              <a:rPr lang="en-US" i="1" dirty="0"/>
              <a:t>&gt;&gt;&gt; c = Bernoulli(probs=</a:t>
            </a:r>
            <a:r>
              <a:rPr lang="en-US" i="1" dirty="0" err="1"/>
              <a:t>pheads</a:t>
            </a:r>
            <a:r>
              <a:rPr lang="en-US" i="1" dirty="0"/>
              <a:t>, </a:t>
            </a:r>
            <a:r>
              <a:rPr lang="en-US" i="1" dirty="0" err="1"/>
              <a:t>sample_shape</a:t>
            </a:r>
            <a:r>
              <a:rPr lang="en-US" i="1" dirty="0"/>
              <a:t>=N))       # data: coin toss</a:t>
            </a:r>
          </a:p>
          <a:p>
            <a:r>
              <a:rPr lang="en-US" i="1" dirty="0"/>
              <a:t>&gt;&gt;&gt; </a:t>
            </a:r>
            <a:r>
              <a:rPr lang="en-US" i="1" dirty="0" err="1"/>
              <a:t>sess.run</a:t>
            </a:r>
            <a:r>
              <a:rPr lang="en-US" i="1" dirty="0"/>
              <a:t>([</a:t>
            </a:r>
            <a:r>
              <a:rPr lang="en-US" i="1" dirty="0" err="1"/>
              <a:t>pheads</a:t>
            </a:r>
            <a:r>
              <a:rPr lang="en-US" i="1" dirty="0"/>
              <a:t>, c])</a:t>
            </a:r>
          </a:p>
          <a:p>
            <a:endParaRPr lang="en-US" i="1" dirty="0"/>
          </a:p>
          <a:p>
            <a:r>
              <a:rPr lang="en-US" dirty="0"/>
              <a:t>Uniform: prior probability of the fairness. Uniform stands for complete uncertainty with respect to the fairness</a:t>
            </a:r>
          </a:p>
          <a:p>
            <a:r>
              <a:rPr lang="en-US" dirty="0"/>
              <a:t>Bernoulli: conditional probability that the data is observed given a certain </a:t>
            </a:r>
            <a:r>
              <a:rPr lang="en-US" dirty="0" err="1"/>
              <a:t>pheads</a:t>
            </a:r>
            <a:r>
              <a:rPr lang="en-US" dirty="0"/>
              <a:t>. Bernoulli models a toss of a coin with fairness probability.</a:t>
            </a:r>
          </a:p>
          <a:p>
            <a:r>
              <a:rPr lang="en-US" dirty="0" err="1"/>
              <a:t>sess.run</a:t>
            </a:r>
            <a:r>
              <a:rPr lang="en-US" dirty="0"/>
              <a:t>: sample from the joint probability of the coin fairness and the coin tosses.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93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7D528D-29D2-4DAF-A7D3-4D8453A8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B16C27EB-2598-48AC-B9D5-9F46DF89AF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We can go forward: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     </a:t>
                </a:r>
                <a:r>
                  <a:rPr lang="en-US" dirty="0" err="1"/>
                  <a:t>pheads</a:t>
                </a:r>
                <a:r>
                  <a:rPr lang="en-US" dirty="0"/>
                  <a:t>, c –simulation </a:t>
                </a:r>
                <a:r>
                  <a:rPr lang="zh-CN" altLang="en-US" dirty="0"/>
                  <a:t>→ </a:t>
                </a:r>
                <a:r>
                  <a:rPr lang="en-US" altLang="zh-CN" dirty="0"/>
                  <a:t>0.47565, (47, 53)</a:t>
                </a:r>
              </a:p>
              <a:p>
                <a:pPr marL="0" indent="0">
                  <a:buNone/>
                </a:pPr>
                <a:r>
                  <a:rPr lang="en-US" dirty="0"/>
                  <a:t>The fairness </a:t>
                </a:r>
                <a:r>
                  <a:rPr lang="en-US" dirty="0" err="1"/>
                  <a:t>pheads</a:t>
                </a:r>
                <a:r>
                  <a:rPr lang="en-US" dirty="0"/>
                  <a:t> is a parameter that is usually unknown.</a:t>
                </a:r>
              </a:p>
              <a:p>
                <a:endParaRPr lang="en-US" dirty="0"/>
              </a:p>
              <a:p>
                <a:r>
                  <a:rPr lang="en-US" dirty="0"/>
                  <a:t>What we want: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    </a:t>
                </a:r>
                <a:r>
                  <a:rPr lang="en-US" dirty="0" err="1"/>
                  <a:t>pheads</a:t>
                </a:r>
                <a:r>
                  <a:rPr lang="en-US" dirty="0"/>
                  <a:t>, c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⇐</m:t>
                    </m:r>
                  </m:oMath>
                </a14:m>
                <a:r>
                  <a:rPr lang="en-US" dirty="0"/>
                  <a:t>simulation --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0.47565, (47, 53)</a:t>
                </a:r>
              </a:p>
              <a:p>
                <a:pPr marL="0" indent="0">
                  <a:buNone/>
                </a:pPr>
                <a:r>
                  <a:rPr lang="en-US" dirty="0"/>
                  <a:t>We want to look backwards and ask: What are the likely values of </a:t>
                </a:r>
                <a:r>
                  <a:rPr lang="en-US" dirty="0" err="1"/>
                  <a:t>pheads</a:t>
                </a:r>
                <a:r>
                  <a:rPr lang="en-US" dirty="0"/>
                  <a:t> given the observations?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 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C27EB-2598-48AC-B9D5-9F46DF89AF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42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Baysian Inference</a:t>
            </a:r>
          </a:p>
        </p:txBody>
      </p:sp>
      <p:pic>
        <p:nvPicPr>
          <p:cNvPr id="7" name="Graphic 6" descr="Maze">
            <a:extLst>
              <a:ext uri="{FF2B5EF4-FFF2-40B4-BE49-F238E27FC236}">
                <a16:creationId xmlns:a16="http://schemas.microsoft.com/office/drawing/2014/main" xmlns="" id="{35B78515-C466-4D54-844A-DC76DB08C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2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F6CDC51-8D27-4BF4-AB33-7D5905E80D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3726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4FB90F3-DFB9-42D4-B851-120249962A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802955"/>
            <a:ext cx="5145024" cy="1454051"/>
          </a:xfrm>
        </p:spPr>
        <p:txBody>
          <a:bodyPr>
            <a:normAutofit/>
          </a:bodyPr>
          <a:lstStyle/>
          <a:p>
            <a:r>
              <a:rPr lang="en-US" altLang="zh-CN" sz="4000">
                <a:solidFill>
                  <a:srgbClr val="000000"/>
                </a:solidFill>
              </a:rPr>
              <a:t>Inference-Backward Selection</a:t>
            </a:r>
            <a:endParaRPr lang="en-US" sz="4000">
              <a:solidFill>
                <a:srgbClr val="000000"/>
              </a:solidFill>
            </a:endParaRPr>
          </a:p>
        </p:txBody>
      </p:sp>
      <p:sp>
        <p:nvSpPr>
          <p:cNvPr id="14" name="Freeform 60">
            <a:extLst>
              <a:ext uri="{FF2B5EF4-FFF2-40B4-BE49-F238E27FC236}">
                <a16:creationId xmlns:a16="http://schemas.microsoft.com/office/drawing/2014/main" xmlns="" id="{DF4CE22F-8463-44F2-BE50-65D9B5035E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8720" y="0"/>
            <a:ext cx="3762182" cy="2258435"/>
          </a:xfrm>
          <a:custGeom>
            <a:avLst/>
            <a:gdLst>
              <a:gd name="connsiteX0" fmla="*/ 39946 w 3960192"/>
              <a:gd name="connsiteY0" fmla="*/ 0 h 2377300"/>
              <a:gd name="connsiteX1" fmla="*/ 3920247 w 3960192"/>
              <a:gd name="connsiteY1" fmla="*/ 0 h 2377300"/>
              <a:gd name="connsiteX2" fmla="*/ 3949969 w 3960192"/>
              <a:gd name="connsiteY2" fmla="*/ 194751 h 2377300"/>
              <a:gd name="connsiteX3" fmla="*/ 3960192 w 3960192"/>
              <a:gd name="connsiteY3" fmla="*/ 397204 h 2377300"/>
              <a:gd name="connsiteX4" fmla="*/ 1980096 w 3960192"/>
              <a:gd name="connsiteY4" fmla="*/ 2377300 h 2377300"/>
              <a:gd name="connsiteX5" fmla="*/ 0 w 3960192"/>
              <a:gd name="connsiteY5" fmla="*/ 397204 h 2377300"/>
              <a:gd name="connsiteX6" fmla="*/ 10224 w 3960192"/>
              <a:gd name="connsiteY6" fmla="*/ 194751 h 237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377300">
                <a:moveTo>
                  <a:pt x="39946" y="0"/>
                </a:moveTo>
                <a:lnTo>
                  <a:pt x="3920247" y="0"/>
                </a:lnTo>
                <a:lnTo>
                  <a:pt x="3949969" y="194751"/>
                </a:lnTo>
                <a:cubicBezTo>
                  <a:pt x="3956729" y="261316"/>
                  <a:pt x="3960192" y="328856"/>
                  <a:pt x="3960192" y="397204"/>
                </a:cubicBezTo>
                <a:cubicBezTo>
                  <a:pt x="3960192" y="1490781"/>
                  <a:pt x="3073673" y="2377300"/>
                  <a:pt x="1980096" y="2377300"/>
                </a:cubicBezTo>
                <a:cubicBezTo>
                  <a:pt x="886519" y="2377300"/>
                  <a:pt x="0" y="1490781"/>
                  <a:pt x="0" y="397204"/>
                </a:cubicBezTo>
                <a:cubicBezTo>
                  <a:pt x="0" y="328856"/>
                  <a:pt x="3463" y="261316"/>
                  <a:pt x="10224" y="194751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148" y="731480"/>
            <a:ext cx="2393326" cy="43678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2421682"/>
            <a:ext cx="5145024" cy="3639289"/>
          </a:xfrm>
        </p:spPr>
        <p:txBody>
          <a:bodyPr anchor="ctr">
            <a:normAutofit/>
          </a:bodyPr>
          <a:lstStyle/>
          <a:p>
            <a:r>
              <a:rPr lang="en-US" sz="1400">
                <a:solidFill>
                  <a:srgbClr val="000000"/>
                </a:solidFill>
                <a:latin typeface="+mj-lt"/>
              </a:rPr>
              <a:t>Bayes Rule:</a:t>
            </a:r>
          </a:p>
          <a:p>
            <a:pPr marL="0" indent="0">
              <a:buNone/>
            </a:pPr>
            <a:r>
              <a:rPr lang="en-US" sz="1400">
                <a:solidFill>
                  <a:srgbClr val="000000"/>
                </a:solidFill>
                <a:latin typeface="+mj-lt"/>
              </a:rPr>
              <a:t>       y: priori; x is p(x|y), which is from data-generating distribution.</a:t>
            </a:r>
          </a:p>
          <a:p>
            <a:r>
              <a:rPr lang="en-US" sz="1400">
                <a:solidFill>
                  <a:srgbClr val="000000"/>
                </a:solidFill>
                <a:latin typeface="+mj-lt"/>
              </a:rPr>
              <a:t>Purpose: learn p(y|x) after considering new evidence (data). </a:t>
            </a:r>
          </a:p>
          <a:p>
            <a:r>
              <a:rPr lang="en-US" sz="1400">
                <a:solidFill>
                  <a:srgbClr val="000000"/>
                </a:solidFill>
                <a:latin typeface="+mj-lt"/>
              </a:rPr>
              <a:t>Proplems: </a:t>
            </a:r>
          </a:p>
          <a:p>
            <a:pPr lvl="1"/>
            <a:r>
              <a:rPr lang="en-US" sz="1400">
                <a:solidFill>
                  <a:srgbClr val="000000"/>
                </a:solidFill>
                <a:latin typeface="+mj-lt"/>
              </a:rPr>
              <a:t>1. p(x|y) can be complicated </a:t>
            </a:r>
          </a:p>
          <a:p>
            <a:pPr lvl="1"/>
            <a:r>
              <a:rPr lang="en-US" sz="1400">
                <a:solidFill>
                  <a:srgbClr val="000000"/>
                </a:solidFill>
                <a:latin typeface="+mj-lt"/>
              </a:rPr>
              <a:t>2. p(y|x) may not have closed-form solution</a:t>
            </a:r>
          </a:p>
          <a:p>
            <a:r>
              <a:rPr lang="en-US" sz="1400">
                <a:solidFill>
                  <a:srgbClr val="000000"/>
                </a:solidFill>
                <a:latin typeface="+mj-lt"/>
              </a:rPr>
              <a:t>Two issues: </a:t>
            </a:r>
          </a:p>
          <a:p>
            <a:pPr lvl="1"/>
            <a:r>
              <a:rPr lang="en-US" sz="1400">
                <a:solidFill>
                  <a:srgbClr val="000000"/>
                </a:solidFill>
                <a:latin typeface="+mj-lt"/>
              </a:rPr>
              <a:t>1. Define models for data-generating phenomenon. </a:t>
            </a:r>
          </a:p>
          <a:p>
            <a:pPr lvl="1"/>
            <a:r>
              <a:rPr lang="en-US" sz="1400">
                <a:solidFill>
                  <a:srgbClr val="000000"/>
                </a:solidFill>
                <a:latin typeface="+mj-lt"/>
              </a:rPr>
              <a:t>2. Define inference algorithms for learning the posterior distribution p(y|x).</a:t>
            </a:r>
          </a:p>
          <a:p>
            <a:r>
              <a:rPr lang="en-US" sz="1400">
                <a:solidFill>
                  <a:srgbClr val="000000"/>
                </a:solidFill>
                <a:latin typeface="+mj-lt"/>
              </a:rPr>
              <a:t>Choose the most likely distribution for parameters, which makes the data most likely to be observed.</a:t>
            </a:r>
          </a:p>
          <a:p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16" name="Freeform 67">
            <a:extLst>
              <a:ext uri="{FF2B5EF4-FFF2-40B4-BE49-F238E27FC236}">
                <a16:creationId xmlns:a16="http://schemas.microsoft.com/office/drawing/2014/main" xmlns="" id="{3FA1383B-2709-4E36-8FF8-7A737213B4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7503" y="3006774"/>
            <a:ext cx="4734497" cy="3851226"/>
          </a:xfrm>
          <a:custGeom>
            <a:avLst/>
            <a:gdLst>
              <a:gd name="connsiteX0" fmla="*/ 2718646 w 4647408"/>
              <a:gd name="connsiteY0" fmla="*/ 0 h 3780384"/>
              <a:gd name="connsiteX1" fmla="*/ 4641019 w 4647408"/>
              <a:gd name="connsiteY1" fmla="*/ 796273 h 3780384"/>
              <a:gd name="connsiteX2" fmla="*/ 4647408 w 4647408"/>
              <a:gd name="connsiteY2" fmla="*/ 803303 h 3780384"/>
              <a:gd name="connsiteX3" fmla="*/ 4647408 w 4647408"/>
              <a:gd name="connsiteY3" fmla="*/ 3780384 h 3780384"/>
              <a:gd name="connsiteX4" fmla="*/ 215340 w 4647408"/>
              <a:gd name="connsiteY4" fmla="*/ 3780384 h 3780384"/>
              <a:gd name="connsiteX5" fmla="*/ 213645 w 4647408"/>
              <a:gd name="connsiteY5" fmla="*/ 3776866 h 3780384"/>
              <a:gd name="connsiteX6" fmla="*/ 0 w 4647408"/>
              <a:gd name="connsiteY6" fmla="*/ 2718646 h 3780384"/>
              <a:gd name="connsiteX7" fmla="*/ 2718646 w 4647408"/>
              <a:gd name="connsiteY7" fmla="*/ 0 h 3780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7408" h="3780384">
                <a:moveTo>
                  <a:pt x="2718646" y="0"/>
                </a:moveTo>
                <a:cubicBezTo>
                  <a:pt x="3469379" y="0"/>
                  <a:pt x="4149041" y="304295"/>
                  <a:pt x="4641019" y="796273"/>
                </a:cubicBezTo>
                <a:lnTo>
                  <a:pt x="4647408" y="803303"/>
                </a:lnTo>
                <a:lnTo>
                  <a:pt x="4647408" y="3780384"/>
                </a:lnTo>
                <a:lnTo>
                  <a:pt x="215340" y="3780384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076" y="4920807"/>
            <a:ext cx="3428850" cy="68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1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Data-generating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Beta-Bernoulli model</a:t>
            </a:r>
          </a:p>
          <a:p>
            <a:pPr lvl="1"/>
            <a:r>
              <a:rPr lang="en-US" dirty="0" smtClean="0"/>
              <a:t>Sample is </a:t>
            </a:r>
            <a:r>
              <a:rPr lang="en-US" dirty="0"/>
              <a:t>Bernoulli(p), </a:t>
            </a:r>
            <a:r>
              <a:rPr lang="en-US" dirty="0" smtClean="0"/>
              <a:t>we </a:t>
            </a:r>
            <a:r>
              <a:rPr lang="en-US" dirty="0"/>
              <a:t>propose the </a:t>
            </a:r>
            <a:r>
              <a:rPr lang="en-US" dirty="0" smtClean="0"/>
              <a:t>prior/posterior </a:t>
            </a:r>
            <a:r>
              <a:rPr lang="en-US" dirty="0"/>
              <a:t>distribution be Beta.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60" y="2655673"/>
            <a:ext cx="10305879" cy="342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8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 Example: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722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entury" charset="0"/>
                <a:ea typeface="Century" charset="0"/>
                <a:cs typeface="Century" charset="0"/>
              </a:rPr>
              <a:t>&gt;&gt;&gt; </a:t>
            </a:r>
            <a:r>
              <a:rPr lang="en-US" sz="1800" dirty="0" err="1">
                <a:latin typeface="Century" charset="0"/>
                <a:ea typeface="Century" charset="0"/>
                <a:cs typeface="Century" charset="0"/>
              </a:rPr>
              <a:t>pheads</a:t>
            </a:r>
            <a:r>
              <a:rPr lang="en-US" sz="1800" dirty="0">
                <a:latin typeface="Century" charset="0"/>
                <a:ea typeface="Century" charset="0"/>
                <a:cs typeface="Century" charset="0"/>
              </a:rPr>
              <a:t> = Uniform(low=0.0, high=1.0)                      # </a:t>
            </a:r>
            <a:r>
              <a:rPr lang="en-US" sz="1800" dirty="0" err="1">
                <a:latin typeface="Century" charset="0"/>
                <a:ea typeface="Century" charset="0"/>
                <a:cs typeface="Century" charset="0"/>
              </a:rPr>
              <a:t>params</a:t>
            </a:r>
            <a:r>
              <a:rPr lang="en-US" sz="1800" dirty="0">
                <a:latin typeface="Century" charset="0"/>
                <a:ea typeface="Century" charset="0"/>
                <a:cs typeface="Century" charset="0"/>
              </a:rPr>
              <a:t>: fairness of the coin</a:t>
            </a:r>
          </a:p>
          <a:p>
            <a:pPr marL="0" indent="0">
              <a:buNone/>
            </a:pPr>
            <a:r>
              <a:rPr lang="en-US" sz="1800" dirty="0">
                <a:latin typeface="Century" charset="0"/>
                <a:ea typeface="Century" charset="0"/>
                <a:cs typeface="Century" charset="0"/>
              </a:rPr>
              <a:t>&gt;&gt;&gt; c = Bernoulli(</a:t>
            </a:r>
            <a:r>
              <a:rPr lang="en-US" sz="1800" dirty="0" err="1">
                <a:latin typeface="Century" charset="0"/>
                <a:ea typeface="Century" charset="0"/>
                <a:cs typeface="Century" charset="0"/>
              </a:rPr>
              <a:t>probs</a:t>
            </a:r>
            <a:r>
              <a:rPr lang="en-US" sz="1800" dirty="0">
                <a:latin typeface="Century" charset="0"/>
                <a:ea typeface="Century" charset="0"/>
                <a:cs typeface="Century" charset="0"/>
              </a:rPr>
              <a:t>=</a:t>
            </a:r>
            <a:r>
              <a:rPr lang="en-US" sz="1800" dirty="0" err="1">
                <a:latin typeface="Century" charset="0"/>
                <a:ea typeface="Century" charset="0"/>
                <a:cs typeface="Century" charset="0"/>
              </a:rPr>
              <a:t>pheads</a:t>
            </a:r>
            <a:r>
              <a:rPr lang="en-US" sz="1800" dirty="0">
                <a:latin typeface="Century" charset="0"/>
                <a:ea typeface="Century" charset="0"/>
                <a:cs typeface="Century" charset="0"/>
              </a:rPr>
              <a:t>, </a:t>
            </a:r>
            <a:r>
              <a:rPr lang="en-US" sz="1800" dirty="0" err="1">
                <a:latin typeface="Century" charset="0"/>
                <a:ea typeface="Century" charset="0"/>
                <a:cs typeface="Century" charset="0"/>
              </a:rPr>
              <a:t>sample_shape</a:t>
            </a:r>
            <a:r>
              <a:rPr lang="en-US" sz="1800" dirty="0">
                <a:latin typeface="Century" charset="0"/>
                <a:ea typeface="Century" charset="0"/>
                <a:cs typeface="Century" charset="0"/>
              </a:rPr>
              <a:t>=100)   # data: coin tosses</a:t>
            </a:r>
          </a:p>
          <a:p>
            <a:pPr marL="0" indent="0">
              <a:buNone/>
            </a:pPr>
            <a:r>
              <a:rPr lang="en-US" sz="1800" dirty="0">
                <a:latin typeface="Century" charset="0"/>
                <a:ea typeface="Century" charset="0"/>
                <a:cs typeface="Century" charset="0"/>
              </a:rPr>
              <a:t>&gt;&gt;&gt; </a:t>
            </a:r>
            <a:r>
              <a:rPr lang="en-US" sz="1800" dirty="0" err="1">
                <a:latin typeface="Century" charset="0"/>
                <a:ea typeface="Century" charset="0"/>
                <a:cs typeface="Century" charset="0"/>
              </a:rPr>
              <a:t>pheads_cond</a:t>
            </a:r>
            <a:r>
              <a:rPr lang="en-US" sz="1800" dirty="0">
                <a:latin typeface="Century" charset="0"/>
                <a:ea typeface="Century" charset="0"/>
                <a:cs typeface="Century" charset="0"/>
              </a:rPr>
              <a:t> = </a:t>
            </a:r>
            <a:r>
              <a:rPr lang="en-US" sz="1800" dirty="0" err="1">
                <a:latin typeface="Century" charset="0"/>
                <a:ea typeface="Century" charset="0"/>
                <a:cs typeface="Century" charset="0"/>
              </a:rPr>
              <a:t>ed.complete_conditional</a:t>
            </a:r>
            <a:r>
              <a:rPr lang="en-US" sz="1800" dirty="0">
                <a:latin typeface="Century" charset="0"/>
                <a:ea typeface="Century" charset="0"/>
                <a:cs typeface="Century" charset="0"/>
              </a:rPr>
              <a:t>(</a:t>
            </a:r>
            <a:r>
              <a:rPr lang="en-US" sz="1800" dirty="0" err="1">
                <a:latin typeface="Century" charset="0"/>
                <a:ea typeface="Century" charset="0"/>
                <a:cs typeface="Century" charset="0"/>
              </a:rPr>
              <a:t>pheads</a:t>
            </a:r>
            <a:r>
              <a:rPr lang="en-US" sz="1800" dirty="0">
                <a:latin typeface="Century" charset="0"/>
                <a:ea typeface="Century" charset="0"/>
                <a:cs typeface="Century" charset="0"/>
              </a:rPr>
              <a:t>)    # derive the posterior </a:t>
            </a:r>
            <a:r>
              <a:rPr lang="en-US" sz="1800" i="1" dirty="0">
                <a:latin typeface="Century" charset="0"/>
                <a:ea typeface="Century" charset="0"/>
                <a:cs typeface="Century" charset="0"/>
              </a:rPr>
              <a:t>p</a:t>
            </a:r>
            <a:r>
              <a:rPr lang="en-US" sz="1800" dirty="0">
                <a:latin typeface="Century" charset="0"/>
                <a:ea typeface="Century" charset="0"/>
                <a:cs typeface="Century" charset="0"/>
              </a:rPr>
              <a:t>(</a:t>
            </a:r>
            <a:r>
              <a:rPr lang="en-US" sz="1800" dirty="0" err="1">
                <a:latin typeface="Century" charset="0"/>
                <a:ea typeface="Century" charset="0"/>
                <a:cs typeface="Century" charset="0"/>
              </a:rPr>
              <a:t>params∣data</a:t>
            </a:r>
            <a:r>
              <a:rPr lang="en-US" sz="1800" dirty="0">
                <a:latin typeface="Century" charset="0"/>
                <a:ea typeface="Century" charset="0"/>
                <a:cs typeface="Century" charset="0"/>
              </a:rPr>
              <a:t>) </a:t>
            </a:r>
          </a:p>
          <a:p>
            <a:pPr marL="0" indent="0">
              <a:buNone/>
            </a:pPr>
            <a:r>
              <a:rPr lang="en-US" sz="1800" dirty="0">
                <a:latin typeface="Century" charset="0"/>
                <a:ea typeface="Century" charset="0"/>
                <a:cs typeface="Century" charset="0"/>
              </a:rPr>
              <a:t>&gt;&gt;&gt; </a:t>
            </a:r>
            <a:r>
              <a:rPr lang="en-US" sz="1800" dirty="0" err="1">
                <a:latin typeface="Century" charset="0"/>
                <a:ea typeface="Century" charset="0"/>
                <a:cs typeface="Century" charset="0"/>
              </a:rPr>
              <a:t>pheads_post</a:t>
            </a:r>
            <a:r>
              <a:rPr lang="en-US" sz="1800" dirty="0">
                <a:latin typeface="Century" charset="0"/>
                <a:ea typeface="Century" charset="0"/>
                <a:cs typeface="Century" charset="0"/>
              </a:rPr>
              <a:t> = </a:t>
            </a:r>
            <a:r>
              <a:rPr lang="en-US" sz="1800" dirty="0" err="1">
                <a:latin typeface="Century" charset="0"/>
                <a:ea typeface="Century" charset="0"/>
                <a:cs typeface="Century" charset="0"/>
              </a:rPr>
              <a:t>ed.copy</a:t>
            </a:r>
            <a:r>
              <a:rPr lang="en-US" sz="1800" dirty="0">
                <a:latin typeface="Century" charset="0"/>
                <a:ea typeface="Century" charset="0"/>
                <a:cs typeface="Century" charset="0"/>
              </a:rPr>
              <a:t>(</a:t>
            </a:r>
            <a:r>
              <a:rPr lang="en-US" sz="1800" dirty="0" err="1">
                <a:latin typeface="Century" charset="0"/>
                <a:ea typeface="Century" charset="0"/>
                <a:cs typeface="Century" charset="0"/>
              </a:rPr>
              <a:t>pheads_cond</a:t>
            </a:r>
            <a:r>
              <a:rPr lang="en-US" sz="1800" dirty="0">
                <a:latin typeface="Century" charset="0"/>
                <a:ea typeface="Century" charset="0"/>
                <a:cs typeface="Century" charset="0"/>
              </a:rPr>
              <a:t>, {c: </a:t>
            </a:r>
            <a:r>
              <a:rPr lang="en-US" sz="1800" dirty="0" err="1">
                <a:latin typeface="Century" charset="0"/>
                <a:ea typeface="Century" charset="0"/>
                <a:cs typeface="Century" charset="0"/>
              </a:rPr>
              <a:t>c_train</a:t>
            </a:r>
            <a:r>
              <a:rPr lang="en-US" sz="1800" dirty="0">
                <a:latin typeface="Century" charset="0"/>
                <a:ea typeface="Century" charset="0"/>
                <a:cs typeface="Century" charset="0"/>
              </a:rPr>
              <a:t>}).  # bind the posterior to the observations </a:t>
            </a:r>
          </a:p>
          <a:p>
            <a:pPr marL="0" indent="0">
              <a:buNone/>
            </a:pPr>
            <a:r>
              <a:rPr lang="en-US" sz="1800" dirty="0">
                <a:latin typeface="Century" charset="0"/>
                <a:ea typeface="Century" charset="0"/>
                <a:cs typeface="Century" charset="0"/>
              </a:rPr>
              <a:t>&gt;&gt;&gt; </a:t>
            </a:r>
            <a:r>
              <a:rPr lang="en-US" sz="1800" dirty="0" err="1">
                <a:latin typeface="Century" charset="0"/>
                <a:ea typeface="Century" charset="0"/>
                <a:cs typeface="Century" charset="0"/>
              </a:rPr>
              <a:t>sess.run</a:t>
            </a:r>
            <a:r>
              <a:rPr lang="en-US" sz="1800" dirty="0">
                <a:latin typeface="Century" charset="0"/>
                <a:ea typeface="Century" charset="0"/>
                <a:cs typeface="Century" charset="0"/>
              </a:rPr>
              <a:t>({key: </a:t>
            </a:r>
            <a:r>
              <a:rPr lang="en-US" sz="1800" dirty="0" err="1">
                <a:latin typeface="Century" charset="0"/>
                <a:ea typeface="Century" charset="0"/>
                <a:cs typeface="Century" charset="0"/>
              </a:rPr>
              <a:t>val</a:t>
            </a:r>
            <a:r>
              <a:rPr lang="en-US" sz="1800" dirty="0">
                <a:latin typeface="Century" charset="0"/>
                <a:ea typeface="Century" charset="0"/>
                <a:cs typeface="Century" charset="0"/>
              </a:rPr>
              <a:t> for </a:t>
            </a:r>
          </a:p>
          <a:p>
            <a:pPr marL="0" indent="0">
              <a:buNone/>
            </a:pPr>
            <a:r>
              <a:rPr lang="en-US" sz="1800" dirty="0">
                <a:latin typeface="Century" charset="0"/>
                <a:ea typeface="Century" charset="0"/>
                <a:cs typeface="Century" charset="0"/>
              </a:rPr>
              <a:t>...		  key, </a:t>
            </a:r>
            <a:r>
              <a:rPr lang="en-US" sz="1800" dirty="0" err="1">
                <a:latin typeface="Century" charset="0"/>
                <a:ea typeface="Century" charset="0"/>
                <a:cs typeface="Century" charset="0"/>
              </a:rPr>
              <a:t>val</a:t>
            </a:r>
            <a:r>
              <a:rPr lang="en-US" sz="1800" dirty="0">
                <a:latin typeface="Century" charset="0"/>
                <a:ea typeface="Century" charset="0"/>
                <a:cs typeface="Century" charset="0"/>
              </a:rPr>
              <a:t> in </a:t>
            </a:r>
            <a:r>
              <a:rPr lang="en-US" sz="1800" dirty="0" err="1">
                <a:latin typeface="Century" charset="0"/>
                <a:ea typeface="Century" charset="0"/>
                <a:cs typeface="Century" charset="0"/>
              </a:rPr>
              <a:t>six.iteritems</a:t>
            </a:r>
            <a:r>
              <a:rPr lang="en-US" sz="1800" dirty="0">
                <a:latin typeface="Century" charset="0"/>
                <a:ea typeface="Century" charset="0"/>
                <a:cs typeface="Century" charset="0"/>
              </a:rPr>
              <a:t>(</a:t>
            </a:r>
            <a:r>
              <a:rPr lang="en-US" sz="1800" dirty="0" err="1">
                <a:latin typeface="Century" charset="0"/>
                <a:ea typeface="Century" charset="0"/>
                <a:cs typeface="Century" charset="0"/>
              </a:rPr>
              <a:t>pheads_post.parameters</a:t>
            </a:r>
            <a:r>
              <a:rPr lang="en-US" sz="1800" dirty="0">
                <a:latin typeface="Century" charset="0"/>
                <a:ea typeface="Century" charset="0"/>
                <a:cs typeface="Century" charset="0"/>
              </a:rPr>
              <a:t>) </a:t>
            </a:r>
          </a:p>
          <a:p>
            <a:pPr marL="0" indent="0">
              <a:buNone/>
            </a:pPr>
            <a:r>
              <a:rPr lang="en-US" sz="1800" dirty="0">
                <a:latin typeface="Century" charset="0"/>
                <a:ea typeface="Century" charset="0"/>
                <a:cs typeface="Century" charset="0"/>
              </a:rPr>
              <a:t>...		  if </a:t>
            </a:r>
            <a:r>
              <a:rPr lang="en-US" sz="1800" dirty="0" err="1">
                <a:latin typeface="Century" charset="0"/>
                <a:ea typeface="Century" charset="0"/>
                <a:cs typeface="Century" charset="0"/>
              </a:rPr>
              <a:t>isinstance</a:t>
            </a:r>
            <a:r>
              <a:rPr lang="en-US" sz="1800" dirty="0">
                <a:latin typeface="Century" charset="0"/>
                <a:ea typeface="Century" charset="0"/>
                <a:cs typeface="Century" charset="0"/>
              </a:rPr>
              <a:t>(</a:t>
            </a:r>
            <a:r>
              <a:rPr lang="en-US" sz="1800" dirty="0" err="1">
                <a:latin typeface="Century" charset="0"/>
                <a:ea typeface="Century" charset="0"/>
                <a:cs typeface="Century" charset="0"/>
              </a:rPr>
              <a:t>val</a:t>
            </a:r>
            <a:r>
              <a:rPr lang="en-US" sz="1800" dirty="0">
                <a:latin typeface="Century" charset="0"/>
                <a:ea typeface="Century" charset="0"/>
                <a:cs typeface="Century" charset="0"/>
              </a:rPr>
              <a:t>, </a:t>
            </a:r>
            <a:r>
              <a:rPr lang="en-US" sz="1800" dirty="0" err="1">
                <a:latin typeface="Century" charset="0"/>
                <a:ea typeface="Century" charset="0"/>
                <a:cs typeface="Century" charset="0"/>
              </a:rPr>
              <a:t>tf.Tensor</a:t>
            </a:r>
            <a:r>
              <a:rPr lang="en-US" sz="1800" dirty="0">
                <a:latin typeface="Century" charset="0"/>
                <a:ea typeface="Century" charset="0"/>
                <a:cs typeface="Century" charset="0"/>
              </a:rPr>
              <a:t>)}) </a:t>
            </a:r>
          </a:p>
          <a:p>
            <a:pPr marL="0" indent="0">
              <a:buNone/>
            </a:pPr>
            <a:endParaRPr lang="en-US" sz="1800" dirty="0">
              <a:latin typeface="Century" charset="0"/>
              <a:ea typeface="Century" charset="0"/>
              <a:cs typeface="Century" charset="0"/>
            </a:endParaRPr>
          </a:p>
          <a:p>
            <a:pPr marL="0" indent="0">
              <a:buNone/>
            </a:pPr>
            <a:r>
              <a:rPr lang="en-US" sz="1800" dirty="0">
                <a:latin typeface="Century" charset="0"/>
                <a:ea typeface="Century" charset="0"/>
                <a:cs typeface="Century" charset="0"/>
              </a:rPr>
              <a:t>{'concentration0': 51.0, 'concentration1': 51.0}</a:t>
            </a:r>
          </a:p>
        </p:txBody>
      </p:sp>
    </p:spTree>
    <p:extLst>
      <p:ext uri="{BB962C8B-B14F-4D97-AF65-F5344CB8AC3E}">
        <p14:creationId xmlns:p14="http://schemas.microsoft.com/office/powerpoint/2010/main" val="2472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1503" y="2563489"/>
            <a:ext cx="5181600" cy="604754"/>
          </a:xfrm>
        </p:spPr>
        <p:txBody>
          <a:bodyPr>
            <a:normAutofit fontScale="92500"/>
          </a:bodyPr>
          <a:lstStyle/>
          <a:p>
            <a:r>
              <a:rPr lang="en-US" smtClean="0"/>
              <a:t>Why we choose Beta distribution?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4841" y="1760946"/>
            <a:ext cx="6176662" cy="40301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06" y="365125"/>
            <a:ext cx="8192530" cy="1260884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582" y="3168243"/>
            <a:ext cx="5151910" cy="69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2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60DBF3-18AA-4DD7-A8B3-F3792A3AA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FCC6B5-1371-4043-98FA-F2B274651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Introduction to Bayesian Learning</a:t>
            </a:r>
          </a:p>
          <a:p>
            <a:r>
              <a:rPr lang="en-US" sz="3200" dirty="0"/>
              <a:t>Brief Overview of Edward</a:t>
            </a:r>
          </a:p>
          <a:p>
            <a:r>
              <a:rPr lang="en-US" sz="3200" dirty="0"/>
              <a:t>Coding example with Edward</a:t>
            </a:r>
          </a:p>
        </p:txBody>
      </p:sp>
    </p:spTree>
    <p:extLst>
      <p:ext uri="{BB962C8B-B14F-4D97-AF65-F5344CB8AC3E}">
        <p14:creationId xmlns:p14="http://schemas.microsoft.com/office/powerpoint/2010/main" val="382301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Exact Solution-simple example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4571733"/>
            <a:ext cx="5727360" cy="67989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489" y="1900757"/>
            <a:ext cx="5789656" cy="3876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6" y="1900757"/>
            <a:ext cx="5835993" cy="265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7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Popular Inference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1993"/>
            <a:ext cx="5181600" cy="4351338"/>
          </a:xfrm>
        </p:spPr>
        <p:txBody>
          <a:bodyPr/>
          <a:lstStyle/>
          <a:p>
            <a:r>
              <a:rPr lang="en-US" dirty="0"/>
              <a:t>Markov Chain Monte Carlo</a:t>
            </a:r>
          </a:p>
          <a:p>
            <a:r>
              <a:rPr lang="en-US" dirty="0" err="1"/>
              <a:t>Variational</a:t>
            </a:r>
            <a:r>
              <a:rPr lang="en-US" dirty="0"/>
              <a:t> Inference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684" y="2755058"/>
            <a:ext cx="7572632" cy="342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6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 Monte Carlo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17296" y="1690688"/>
            <a:ext cx="7403757" cy="487002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296" y="1690688"/>
            <a:ext cx="7403757" cy="49249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295" y="1695404"/>
            <a:ext cx="7407393" cy="486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0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MCMC-Metropolis-Hasting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09753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MCMC is a class of randomized algorithms that approximate the posterior, p(</a:t>
            </a:r>
            <a:r>
              <a:rPr lang="en-US" sz="2000" dirty="0" err="1"/>
              <a:t>params|data</a:t>
            </a:r>
            <a:r>
              <a:rPr lang="en-US" sz="2000" dirty="0"/>
              <a:t>=</a:t>
            </a:r>
            <a:r>
              <a:rPr lang="en-US" sz="2000" dirty="0" err="1"/>
              <a:t>obs</a:t>
            </a:r>
            <a:r>
              <a:rPr lang="en-US" sz="2000" dirty="0"/>
              <a:t>)</a:t>
            </a:r>
          </a:p>
          <a:p>
            <a:r>
              <a:rPr lang="en-US" sz="2000" dirty="0"/>
              <a:t>A Markov Chain is an infinite stream of parameter values generated by </a:t>
            </a:r>
            <a:r>
              <a:rPr lang="en-US" sz="2000" dirty="0" err="1"/>
              <a:t>appying</a:t>
            </a:r>
            <a:r>
              <a:rPr lang="en-US" sz="2000" dirty="0"/>
              <a:t> a random function repeatedly.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303" y="3220514"/>
            <a:ext cx="6003324" cy="309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96453"/>
            <a:ext cx="10515600" cy="1325563"/>
          </a:xfrm>
        </p:spPr>
        <p:txBody>
          <a:bodyPr/>
          <a:lstStyle/>
          <a:p>
            <a:r>
              <a:rPr lang="en-US"/>
              <a:t>MCMC-Metropolis-Hasting Algorithm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3994" y="2701731"/>
            <a:ext cx="8206946" cy="3089426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 rot="5400000">
            <a:off x="5134232" y="2922552"/>
            <a:ext cx="6858001" cy="3101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738772"/>
            <a:ext cx="8441724" cy="235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341" y="1825625"/>
            <a:ext cx="1082245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1. http://</a:t>
            </a:r>
            <a:r>
              <a:rPr lang="en-US" sz="2000" dirty="0" err="1"/>
              <a:t>www.columbia.edu</a:t>
            </a:r>
            <a:r>
              <a:rPr lang="en-US" sz="2000" dirty="0"/>
              <a:t>/~jwp2128/Teaching/E6720/BayesianModelsMachineLearning2016.pdf</a:t>
            </a:r>
          </a:p>
          <a:p>
            <a:pPr marL="0" indent="0">
              <a:buNone/>
            </a:pPr>
            <a:r>
              <a:rPr lang="en-US" sz="2000" dirty="0"/>
              <a:t>2. </a:t>
            </a:r>
            <a:r>
              <a:rPr lang="en-US" sz="2000" dirty="0">
                <a:hlinkClick r:id="rId2"/>
              </a:rPr>
              <a:t>http://www.stat.cmu.edu/~larry/=sml/Bayes.pdf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3. </a:t>
            </a:r>
            <a:r>
              <a:rPr lang="en-US" sz="2000" dirty="0">
                <a:hlinkClick r:id="rId3"/>
              </a:rPr>
              <a:t>https://github.com/UnataInc/PyCon2017/tree/0e147cef11571d02cfe8c0319b5c9cf862de11b2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533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Thanks!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xmlns="" id="{D32DC12E-26AB-4E4D-8CE8-E55AA94B9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52CFB4F7-DCC2-463F-973F-7B5158333C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5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BC4B1AD-AF7E-467C-AFD1-C09A237C8B2B}"/>
              </a:ext>
            </a:extLst>
          </p:cNvPr>
          <p:cNvSpPr txBox="1">
            <a:spLocks/>
          </p:cNvSpPr>
          <p:nvPr/>
        </p:nvSpPr>
        <p:spPr>
          <a:xfrm>
            <a:off x="2370667" y="2187743"/>
            <a:ext cx="5293449" cy="2482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Introduction to Bayesian Learning</a:t>
            </a:r>
          </a:p>
        </p:txBody>
      </p:sp>
      <p:pic>
        <p:nvPicPr>
          <p:cNvPr id="5" name="Graphic 4" descr="Maze">
            <a:extLst>
              <a:ext uri="{FF2B5EF4-FFF2-40B4-BE49-F238E27FC236}">
                <a16:creationId xmlns:a16="http://schemas.microsoft.com/office/drawing/2014/main" xmlns="" id="{5F045169-FD6B-48CD-9131-9242BF11B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4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08E345-D896-42F1-9EA8-671587FCE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Bayesian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8D4076-40FB-43B3-A740-61F537FF3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</a:t>
            </a:r>
            <a:r>
              <a:rPr lang="en-US" b="1" dirty="0"/>
              <a:t>frequentist</a:t>
            </a:r>
            <a:r>
              <a:rPr lang="en-US" dirty="0"/>
              <a:t> method?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close up of a coin&#10;&#10;Description automatically generated">
            <a:extLst>
              <a:ext uri="{FF2B5EF4-FFF2-40B4-BE49-F238E27FC236}">
                <a16:creationId xmlns:a16="http://schemas.microsoft.com/office/drawing/2014/main" xmlns="" id="{59C99BD3-B48F-4CFB-A826-A7BFC9667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25" y="2886635"/>
            <a:ext cx="3082364" cy="308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3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0D9FCC-5356-4FD6-A6C5-A0AEDE887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Bayesian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56534B-124C-4D98-9A45-41038483C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dirty="0"/>
              <a:t>How confident are of p being 0.6?</a:t>
            </a:r>
          </a:p>
          <a:p>
            <a:pPr lvl="0" fontAlgn="base"/>
            <a:r>
              <a:rPr lang="en-US" dirty="0"/>
              <a:t>How confident are of p being 0.55?</a:t>
            </a:r>
          </a:p>
          <a:p>
            <a:pPr lvl="0" fontAlgn="base"/>
            <a:r>
              <a:rPr lang="en-US" dirty="0"/>
              <a:t>Which of these values is the accurate estimation of p?</a:t>
            </a:r>
          </a:p>
          <a:p>
            <a:pPr lvl="0" fontAlgn="base"/>
            <a:r>
              <a:rPr lang="en-US" dirty="0"/>
              <a:t>Will p continue to change when we further increase the number of coin flip trails?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9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ABE9B0-E9A4-4F9E-9F45-B512C969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Bayesian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6BE1BF-E81D-4B55-8C78-5982BEFFA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9477"/>
            <a:ext cx="10515600" cy="4351338"/>
          </a:xfrm>
        </p:spPr>
        <p:txBody>
          <a:bodyPr/>
          <a:lstStyle/>
          <a:p>
            <a:pPr lvl="0" fontAlgn="base"/>
            <a:r>
              <a:rPr lang="en-US" b="1" dirty="0"/>
              <a:t>Case 1</a:t>
            </a:r>
            <a:r>
              <a:rPr lang="en-US" dirty="0"/>
              <a:t>: observing 5 heads and 5 tails.</a:t>
            </a:r>
          </a:p>
          <a:p>
            <a:pPr lvl="0" fontAlgn="base"/>
            <a:endParaRPr lang="en-US" dirty="0"/>
          </a:p>
          <a:p>
            <a:pPr lvl="0" fontAlgn="base"/>
            <a:r>
              <a:rPr lang="en-US" b="1" dirty="0"/>
              <a:t>Case 2</a:t>
            </a:r>
            <a:r>
              <a:rPr lang="en-US" dirty="0"/>
              <a:t>: observing h heads and 10-h tails.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30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DA2A48-7B5F-4649-9639-B4DE92CD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Bayesian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AACAB4-9806-4024-B0B4-076C8C0F5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P(parameters, data) = P(parameters) </a:t>
            </a:r>
            <a:r>
              <a:rPr lang="en-US" altLang="zh-CN" sz="3200" dirty="0"/>
              <a:t>× P(</a:t>
            </a:r>
            <a:r>
              <a:rPr lang="en-US" altLang="zh-CN" sz="3200" dirty="0" err="1"/>
              <a:t>data|parameters</a:t>
            </a:r>
            <a:r>
              <a:rPr lang="en-US" altLang="zh-CN" sz="3200" dirty="0"/>
              <a:t>)</a:t>
            </a:r>
          </a:p>
          <a:p>
            <a:endParaRPr lang="en-US" dirty="0"/>
          </a:p>
          <a:p>
            <a:r>
              <a:rPr lang="en-US" dirty="0"/>
              <a:t>Parameters: fairness of the coin</a:t>
            </a:r>
          </a:p>
          <a:p>
            <a:r>
              <a:rPr lang="en-US" dirty="0"/>
              <a:t>Data: coin tosses</a:t>
            </a:r>
          </a:p>
          <a:p>
            <a:r>
              <a:rPr lang="en-US" dirty="0"/>
              <a:t>P(parameters): prior probability of a certain fairness</a:t>
            </a:r>
          </a:p>
          <a:p>
            <a:r>
              <a:rPr lang="en-US" dirty="0"/>
              <a:t>P(</a:t>
            </a:r>
            <a:r>
              <a:rPr lang="en-US" dirty="0" err="1"/>
              <a:t>data|parameters</a:t>
            </a:r>
            <a:r>
              <a:rPr lang="en-US" dirty="0"/>
              <a:t>): conditional probability that the data is observed given that the coin has a certain fairness</a:t>
            </a:r>
          </a:p>
          <a:p>
            <a:r>
              <a:rPr lang="en-US" dirty="0"/>
              <a:t>P(parameters, data): joint probability that both the data is observed and the coin has a certain fairness</a:t>
            </a:r>
          </a:p>
        </p:txBody>
      </p:sp>
    </p:spTree>
    <p:extLst>
      <p:ext uri="{BB962C8B-B14F-4D97-AF65-F5344CB8AC3E}">
        <p14:creationId xmlns:p14="http://schemas.microsoft.com/office/powerpoint/2010/main" val="284554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BC4B1AD-AF7E-467C-AFD1-C09A237C8B2B}"/>
              </a:ext>
            </a:extLst>
          </p:cNvPr>
          <p:cNvSpPr txBox="1">
            <a:spLocks/>
          </p:cNvSpPr>
          <p:nvPr/>
        </p:nvSpPr>
        <p:spPr>
          <a:xfrm>
            <a:off x="2370667" y="2187743"/>
            <a:ext cx="5293449" cy="2482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Edward</a:t>
            </a:r>
          </a:p>
        </p:txBody>
      </p:sp>
      <p:pic>
        <p:nvPicPr>
          <p:cNvPr id="5" name="Graphic 4" descr="Maze">
            <a:extLst>
              <a:ext uri="{FF2B5EF4-FFF2-40B4-BE49-F238E27FC236}">
                <a16:creationId xmlns:a16="http://schemas.microsoft.com/office/drawing/2014/main" xmlns="" id="{5F045169-FD6B-48CD-9131-9242BF11B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7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81792B-EE9F-47C6-9281-F94AEFEC0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FA2BC9-39F8-4C39-8B1D-D54CF4DA5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 supports modeling with</a:t>
            </a:r>
          </a:p>
          <a:p>
            <a:r>
              <a:rPr lang="en-US" dirty="0"/>
              <a:t>  Directed graphical models</a:t>
            </a:r>
          </a:p>
          <a:p>
            <a:r>
              <a:rPr lang="en-US" dirty="0"/>
              <a:t>  Neural networks </a:t>
            </a:r>
          </a:p>
          <a:p>
            <a:r>
              <a:rPr lang="en-US" dirty="0"/>
              <a:t>  Implicit generative models</a:t>
            </a:r>
          </a:p>
          <a:p>
            <a:r>
              <a:rPr lang="en-US" dirty="0"/>
              <a:t>  Bayesian </a:t>
            </a:r>
            <a:r>
              <a:rPr lang="en-US" dirty="0" err="1"/>
              <a:t>nonparametrics</a:t>
            </a:r>
            <a:r>
              <a:rPr lang="en-US" dirty="0"/>
              <a:t> and probabilistic programs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xmlns="" id="{8676547C-1CC5-4BB9-93B5-493161946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054" y="681037"/>
            <a:ext cx="2943447" cy="294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7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633</TotalTime>
  <Words>639</Words>
  <Application>Microsoft Macintosh PowerPoint</Application>
  <PresentationFormat>Widescreen</PresentationFormat>
  <Paragraphs>100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Calibri</vt:lpstr>
      <vt:lpstr>Calibri Light</vt:lpstr>
      <vt:lpstr>Cambria Math</vt:lpstr>
      <vt:lpstr>Century</vt:lpstr>
      <vt:lpstr>等线</vt:lpstr>
      <vt:lpstr>等线 Light</vt:lpstr>
      <vt:lpstr>Arial</vt:lpstr>
      <vt:lpstr>Office Theme</vt:lpstr>
      <vt:lpstr>CSCI 4360/6360 Workshop Baysian ML with EdWard</vt:lpstr>
      <vt:lpstr>Overview</vt:lpstr>
      <vt:lpstr>PowerPoint Presentation</vt:lpstr>
      <vt:lpstr>Introduction to Bayesian Learning</vt:lpstr>
      <vt:lpstr>Introduction to Bayesian Learning</vt:lpstr>
      <vt:lpstr>Introduction to Bayesian Learning</vt:lpstr>
      <vt:lpstr>Introduction to Bayesian Learning</vt:lpstr>
      <vt:lpstr>PowerPoint Presentation</vt:lpstr>
      <vt:lpstr>Edward</vt:lpstr>
      <vt:lpstr>Edward</vt:lpstr>
      <vt:lpstr>PowerPoint Presentation</vt:lpstr>
      <vt:lpstr>Bayesian Learning</vt:lpstr>
      <vt:lpstr>Bayesian Learning</vt:lpstr>
      <vt:lpstr>Bayesian Learning</vt:lpstr>
      <vt:lpstr>Baysian Inference</vt:lpstr>
      <vt:lpstr>Inference-Backward Selection</vt:lpstr>
      <vt:lpstr>Data-generating distribution</vt:lpstr>
      <vt:lpstr>Coin Example:</vt:lpstr>
      <vt:lpstr>PowerPoint Presentation</vt:lpstr>
      <vt:lpstr>Exact Solution-simple example</vt:lpstr>
      <vt:lpstr>Two Popular Inference Algorithms</vt:lpstr>
      <vt:lpstr>Markov Chain Monte Carlo</vt:lpstr>
      <vt:lpstr>MCMC-Metropolis-Hasting Algorithm</vt:lpstr>
      <vt:lpstr>MCMC-Metropolis-Hasting Algorithm</vt:lpstr>
      <vt:lpstr>Reference</vt:lpstr>
      <vt:lpstr>Thanks!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杨 佳林</dc:creator>
  <cp:lastModifiedBy>杨 佳林</cp:lastModifiedBy>
  <cp:revision>36</cp:revision>
  <dcterms:created xsi:type="dcterms:W3CDTF">2019-10-22T23:35:05Z</dcterms:created>
  <dcterms:modified xsi:type="dcterms:W3CDTF">2019-10-31T18:12:54Z</dcterms:modified>
</cp:coreProperties>
</file>